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26F11-8CD8-4CF3-BDF9-D2C6C3BE8F80}" type="datetimeFigureOut">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296667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26F11-8CD8-4CF3-BDF9-D2C6C3BE8F80}" type="datetimeFigureOut">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364546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26F11-8CD8-4CF3-BDF9-D2C6C3BE8F80}" type="datetimeFigureOut">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148752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26F11-8CD8-4CF3-BDF9-D2C6C3BE8F80}" type="datetimeFigureOut">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156896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26F11-8CD8-4CF3-BDF9-D2C6C3BE8F80}" type="datetimeFigureOut">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293625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26F11-8CD8-4CF3-BDF9-D2C6C3BE8F80}" type="datetimeFigureOut">
              <a:rPr lang="en-US" smtClean="0"/>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428836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26F11-8CD8-4CF3-BDF9-D2C6C3BE8F80}" type="datetimeFigureOut">
              <a:rPr lang="en-US" smtClean="0"/>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159240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26F11-8CD8-4CF3-BDF9-D2C6C3BE8F80}" type="datetimeFigureOut">
              <a:rPr lang="en-US" smtClean="0"/>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408144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26F11-8CD8-4CF3-BDF9-D2C6C3BE8F80}" type="datetimeFigureOut">
              <a:rPr lang="en-US" smtClean="0"/>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205792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26F11-8CD8-4CF3-BDF9-D2C6C3BE8F80}" type="datetimeFigureOut">
              <a:rPr lang="en-US" smtClean="0"/>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394673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26F11-8CD8-4CF3-BDF9-D2C6C3BE8F80}" type="datetimeFigureOut">
              <a:rPr lang="en-US" smtClean="0"/>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2ADE4-A6BA-4052-B0CD-15A4F7D27BB5}" type="slidenum">
              <a:rPr lang="en-US" smtClean="0"/>
              <a:t>‹#›</a:t>
            </a:fld>
            <a:endParaRPr lang="en-US"/>
          </a:p>
        </p:txBody>
      </p:sp>
    </p:spTree>
    <p:extLst>
      <p:ext uri="{BB962C8B-B14F-4D97-AF65-F5344CB8AC3E}">
        <p14:creationId xmlns:p14="http://schemas.microsoft.com/office/powerpoint/2010/main" val="52634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26F11-8CD8-4CF3-BDF9-D2C6C3BE8F80}" type="datetimeFigureOut">
              <a:rPr lang="en-US" smtClean="0"/>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2ADE4-A6BA-4052-B0CD-15A4F7D27BB5}" type="slidenum">
              <a:rPr lang="en-US" smtClean="0"/>
              <a:t>‹#›</a:t>
            </a:fld>
            <a:endParaRPr lang="en-US"/>
          </a:p>
        </p:txBody>
      </p:sp>
    </p:spTree>
    <p:extLst>
      <p:ext uri="{BB962C8B-B14F-4D97-AF65-F5344CB8AC3E}">
        <p14:creationId xmlns:p14="http://schemas.microsoft.com/office/powerpoint/2010/main" val="160203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pcmag.com/picture-gallery-how-a-chip-is-made.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 chip is made</a:t>
            </a:r>
            <a:endParaRPr lang="en-US" dirty="0"/>
          </a:p>
        </p:txBody>
      </p:sp>
      <p:sp>
        <p:nvSpPr>
          <p:cNvPr id="3" name="Subtitle 2"/>
          <p:cNvSpPr>
            <a:spLocks noGrp="1"/>
          </p:cNvSpPr>
          <p:nvPr>
            <p:ph type="subTitle" idx="1"/>
          </p:nvPr>
        </p:nvSpPr>
        <p:spPr>
          <a:xfrm>
            <a:off x="533400" y="3886200"/>
            <a:ext cx="8077200" cy="1752600"/>
          </a:xfrm>
        </p:spPr>
        <p:txBody>
          <a:bodyPr>
            <a:normAutofit/>
          </a:bodyPr>
          <a:lstStyle/>
          <a:p>
            <a:r>
              <a:rPr lang="en-US" sz="2400" dirty="0" smtClean="0">
                <a:hlinkClick r:id="rId2"/>
              </a:rPr>
              <a:t>http://apcmag.com/picture-gallery-how-a-chip-is-made.htm</a:t>
            </a:r>
            <a:endParaRPr lang="en-US" sz="2400" dirty="0" smtClean="0"/>
          </a:p>
          <a:p>
            <a:endParaRPr lang="en-US" sz="2400" dirty="0"/>
          </a:p>
          <a:p>
            <a:r>
              <a:rPr lang="en-US" sz="2400" dirty="0" smtClean="0"/>
              <a:t>November 15, 2011</a:t>
            </a:r>
            <a:endParaRPr lang="en-US" sz="2400" dirty="0"/>
          </a:p>
        </p:txBody>
      </p:sp>
    </p:spTree>
    <p:extLst>
      <p:ext uri="{BB962C8B-B14F-4D97-AF65-F5344CB8AC3E}">
        <p14:creationId xmlns:p14="http://schemas.microsoft.com/office/powerpoint/2010/main" val="378390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Washing off of Photo </a:t>
            </a:r>
            <a:r>
              <a:rPr lang="en-US" b="1" dirty="0" smtClean="0"/>
              <a:t>Resist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409700"/>
            <a:ext cx="59531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2500" y="5562600"/>
            <a:ext cx="7239000" cy="646331"/>
          </a:xfrm>
          <a:prstGeom prst="rect">
            <a:avLst/>
          </a:prstGeom>
        </p:spPr>
        <p:txBody>
          <a:bodyPr wrap="square">
            <a:spAutoFit/>
          </a:bodyPr>
          <a:lstStyle/>
          <a:p>
            <a:r>
              <a:rPr lang="en-US" dirty="0"/>
              <a:t>The gooey photo resist is completely dissolved by a solvent. This reveals a pattern of photo resist made by the mask. </a:t>
            </a:r>
          </a:p>
        </p:txBody>
      </p:sp>
    </p:spTree>
    <p:extLst>
      <p:ext uri="{BB962C8B-B14F-4D97-AF65-F5344CB8AC3E}">
        <p14:creationId xmlns:p14="http://schemas.microsoft.com/office/powerpoint/2010/main" val="261773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It starts with sand</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066800"/>
            <a:ext cx="59531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5181600"/>
            <a:ext cx="7848599" cy="1200329"/>
          </a:xfrm>
          <a:prstGeom prst="rect">
            <a:avLst/>
          </a:prstGeom>
        </p:spPr>
        <p:txBody>
          <a:bodyPr wrap="square">
            <a:spAutoFit/>
          </a:bodyPr>
          <a:lstStyle/>
          <a:p>
            <a:r>
              <a:rPr lang="en-US" dirty="0" smtClean="0"/>
              <a:t>With about 25% (mass) Silicon is – after Oxygen – the second most frequent chemical element in the earth’s crust. Sand – especially Quartz - has high percentages of Silicon in the form of Silicon dioxide (SiO2) and is the base ingredient for semiconductor manufacturing. </a:t>
            </a:r>
            <a:endParaRPr lang="en-US" dirty="0"/>
          </a:p>
        </p:txBody>
      </p:sp>
    </p:spTree>
    <p:extLst>
      <p:ext uri="{BB962C8B-B14F-4D97-AF65-F5344CB8AC3E}">
        <p14:creationId xmlns:p14="http://schemas.microsoft.com/office/powerpoint/2010/main" val="3254866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Melted Silicon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89" y="1295400"/>
            <a:ext cx="4891136"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53087" y="1905000"/>
            <a:ext cx="3048000" cy="3693319"/>
          </a:xfrm>
          <a:prstGeom prst="rect">
            <a:avLst/>
          </a:prstGeom>
        </p:spPr>
        <p:txBody>
          <a:bodyPr wrap="square">
            <a:spAutoFit/>
          </a:bodyPr>
          <a:lstStyle/>
          <a:p>
            <a:r>
              <a:rPr lang="en-US" dirty="0" smtClean="0"/>
              <a:t>Silicon is purified in multiple steps to finally reach semiconductor manufacturing quality which is called Electronic Grade Silicon. Electronic Grade Silicon may only have one alien atom every one billion Silicon atoms. In this picture you can see how one big crystal is grown from the purified silicon melt. The resulting mono crystal is called Ingot. </a:t>
            </a:r>
            <a:endParaRPr lang="en-US" dirty="0"/>
          </a:p>
        </p:txBody>
      </p:sp>
    </p:spTree>
    <p:extLst>
      <p:ext uri="{BB962C8B-B14F-4D97-AF65-F5344CB8AC3E}">
        <p14:creationId xmlns:p14="http://schemas.microsoft.com/office/powerpoint/2010/main" val="2485795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Mono-crystal Silicon Ingot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266125" cy="515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81600" y="2828836"/>
            <a:ext cx="2895600" cy="1754326"/>
          </a:xfrm>
          <a:prstGeom prst="rect">
            <a:avLst/>
          </a:prstGeom>
        </p:spPr>
        <p:txBody>
          <a:bodyPr wrap="square">
            <a:spAutoFit/>
          </a:bodyPr>
          <a:lstStyle/>
          <a:p>
            <a:r>
              <a:rPr lang="en-US" dirty="0" smtClean="0"/>
              <a:t>An ingot has been produced from Electronic Grade Silicon. One ingot weights about 100 kilograms (=220 pounds) and has a Silicon purity of 99.9999%. </a:t>
            </a:r>
            <a:endParaRPr lang="en-US" dirty="0"/>
          </a:p>
        </p:txBody>
      </p:sp>
    </p:spTree>
    <p:extLst>
      <p:ext uri="{BB962C8B-B14F-4D97-AF65-F5344CB8AC3E}">
        <p14:creationId xmlns:p14="http://schemas.microsoft.com/office/powerpoint/2010/main" val="3910511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Ingot Slicing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338763" cy="462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3100" y="6058584"/>
            <a:ext cx="6096000" cy="369332"/>
          </a:xfrm>
          <a:prstGeom prst="rect">
            <a:avLst/>
          </a:prstGeom>
        </p:spPr>
        <p:txBody>
          <a:bodyPr wrap="square">
            <a:spAutoFit/>
          </a:bodyPr>
          <a:lstStyle/>
          <a:p>
            <a:r>
              <a:rPr lang="en-US" dirty="0" smtClean="0"/>
              <a:t>The Ingot is cut into individual silicon discs called wafers. </a:t>
            </a:r>
            <a:endParaRPr lang="en-US" dirty="0"/>
          </a:p>
        </p:txBody>
      </p:sp>
    </p:spTree>
    <p:extLst>
      <p:ext uri="{BB962C8B-B14F-4D97-AF65-F5344CB8AC3E}">
        <p14:creationId xmlns:p14="http://schemas.microsoft.com/office/powerpoint/2010/main" val="14043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Wafer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2" y="1371600"/>
            <a:ext cx="59531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8725" y="4419600"/>
            <a:ext cx="6629400" cy="2031325"/>
          </a:xfrm>
          <a:prstGeom prst="rect">
            <a:avLst/>
          </a:prstGeom>
        </p:spPr>
        <p:txBody>
          <a:bodyPr wrap="square">
            <a:spAutoFit/>
          </a:bodyPr>
          <a:lstStyle/>
          <a:p>
            <a:r>
              <a:rPr lang="en-US" dirty="0"/>
              <a:t>The wafers are polished until they have flawless, mirror-smooth surfaces. Intel buys those manufacturing ready wafers from third party companies. Intel’s highly advanced 45nm High-K/Metal Gate process uses wafers with a diameter of 300 millimeter (~12 inches). When Intel first began making chips, the company printed circuits on 2-inch (50mm) wafers. Now the company uses 300mm wafers, resulting in decreased costs per chip. </a:t>
            </a:r>
          </a:p>
        </p:txBody>
      </p:sp>
    </p:spTree>
    <p:extLst>
      <p:ext uri="{BB962C8B-B14F-4D97-AF65-F5344CB8AC3E}">
        <p14:creationId xmlns:p14="http://schemas.microsoft.com/office/powerpoint/2010/main" val="163671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Applying Photo </a:t>
            </a:r>
            <a:r>
              <a:rPr lang="en-US" b="1" dirty="0" smtClean="0"/>
              <a:t>Resist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119562" cy="414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05400" y="2442801"/>
            <a:ext cx="3429000" cy="2308324"/>
          </a:xfrm>
          <a:prstGeom prst="rect">
            <a:avLst/>
          </a:prstGeom>
        </p:spPr>
        <p:txBody>
          <a:bodyPr wrap="square">
            <a:spAutoFit/>
          </a:bodyPr>
          <a:lstStyle/>
          <a:p>
            <a:r>
              <a:rPr lang="en-US" dirty="0"/>
              <a:t>The liquid (blue here) that’s poured onto the wafer while it spins is a photo resist finish similar as the one known from film photography. The wafer spins during this step to allow very thin and even application of this photo resist layer. </a:t>
            </a:r>
          </a:p>
        </p:txBody>
      </p:sp>
    </p:spTree>
    <p:extLst>
      <p:ext uri="{BB962C8B-B14F-4D97-AF65-F5344CB8AC3E}">
        <p14:creationId xmlns:p14="http://schemas.microsoft.com/office/powerpoint/2010/main" val="378627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Exposure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94816"/>
            <a:ext cx="3829050" cy="490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62512" y="1521749"/>
            <a:ext cx="4052888" cy="4524315"/>
          </a:xfrm>
          <a:prstGeom prst="rect">
            <a:avLst/>
          </a:prstGeom>
        </p:spPr>
        <p:txBody>
          <a:bodyPr wrap="square">
            <a:spAutoFit/>
          </a:bodyPr>
          <a:lstStyle/>
          <a:p>
            <a:r>
              <a:rPr lang="en-US" dirty="0"/>
              <a:t>The photo resist finish is exposed to ultra violet (UV) light. The chemical reaction triggered by that process step is similar to what happens to film material in a film camera the moment you press the shutter button. The photo resist finish that’s exposed to UV light will become soluble. The exposure is done using masks that act like stencils in this process step. When used with UV light, masks create the various circuit patterns on each layer of the microprocessor. A lens (middle) reduces the mask’s image. So what gets printed on the wafer is typically four times smaller linearly than the mask’s pattern. </a:t>
            </a:r>
          </a:p>
        </p:txBody>
      </p:sp>
    </p:spTree>
    <p:extLst>
      <p:ext uri="{BB962C8B-B14F-4D97-AF65-F5344CB8AC3E}">
        <p14:creationId xmlns:p14="http://schemas.microsoft.com/office/powerpoint/2010/main" val="8374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Exposure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19" y="1219199"/>
            <a:ext cx="4650582" cy="375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4976870"/>
            <a:ext cx="8763000" cy="1477328"/>
          </a:xfrm>
          <a:prstGeom prst="rect">
            <a:avLst/>
          </a:prstGeom>
        </p:spPr>
        <p:txBody>
          <a:bodyPr wrap="square">
            <a:spAutoFit/>
          </a:bodyPr>
          <a:lstStyle/>
          <a:p>
            <a:r>
              <a:rPr lang="en-US" dirty="0"/>
              <a:t>Although usually hundreds of microprocessors are built on a single wafer, this picture story will only focus on a small piece of a microprocessor from now on –on a transistor or parts thereof. A transistor acts as a switch, controlling the flow of electrical current in a computer chip. Intel researchers have developed transistors so small that about 30 million of them could fit on the head of a pin. </a:t>
            </a:r>
          </a:p>
        </p:txBody>
      </p:sp>
    </p:spTree>
    <p:extLst>
      <p:ext uri="{BB962C8B-B14F-4D97-AF65-F5344CB8AC3E}">
        <p14:creationId xmlns:p14="http://schemas.microsoft.com/office/powerpoint/2010/main" val="2339787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522</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How a chip is made</vt:lpstr>
      <vt:lpstr>It starts with sand</vt:lpstr>
      <vt:lpstr>Melted Silicon</vt:lpstr>
      <vt:lpstr>Mono-crystal Silicon Ingot</vt:lpstr>
      <vt:lpstr>Ingot Slicing</vt:lpstr>
      <vt:lpstr>Wafer</vt:lpstr>
      <vt:lpstr>Applying Photo Resist</vt:lpstr>
      <vt:lpstr>Exposure</vt:lpstr>
      <vt:lpstr>Exposure</vt:lpstr>
      <vt:lpstr>Washing off of Photo Resist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Vishwani Agrawal</dc:creator>
  <cp:lastModifiedBy>Vishwani Agrawal</cp:lastModifiedBy>
  <cp:revision>4</cp:revision>
  <dcterms:created xsi:type="dcterms:W3CDTF">2011-11-15T22:05:02Z</dcterms:created>
  <dcterms:modified xsi:type="dcterms:W3CDTF">2011-11-16T00:46:56Z</dcterms:modified>
</cp:coreProperties>
</file>